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5" r:id="rId20"/>
    <p:sldId id="276" r:id="rId21"/>
    <p:sldId id="274"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186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C9AFD-2F2E-480E-A5BB-27D76A7D599D}" type="datetimeFigureOut">
              <a:rPr lang="en-US" smtClean="0"/>
              <a:t>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9AEEA-3D7A-4933-BA67-CE3874DB7A61}" type="slidenum">
              <a:rPr lang="en-US" smtClean="0"/>
              <a:t>‹#›</a:t>
            </a:fld>
            <a:endParaRPr lang="en-US"/>
          </a:p>
        </p:txBody>
      </p:sp>
    </p:spTree>
    <p:extLst>
      <p:ext uri="{BB962C8B-B14F-4D97-AF65-F5344CB8AC3E}">
        <p14:creationId xmlns:p14="http://schemas.microsoft.com/office/powerpoint/2010/main" val="345763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Theater,</a:t>
            </a:r>
            <a:r>
              <a:rPr lang="en-US" baseline="0" dirty="0" smtClean="0"/>
              <a:t> Opera, and Dance as portrayed by the Impressionists Degas, Cassatt, </a:t>
            </a:r>
            <a:r>
              <a:rPr lang="en-US" baseline="0" dirty="0" err="1" smtClean="0"/>
              <a:t>Manet</a:t>
            </a:r>
            <a:r>
              <a:rPr lang="en-US" baseline="0" smtClean="0"/>
              <a:t>, and Renoir</a:t>
            </a:r>
            <a:endParaRPr lang="en-US"/>
          </a:p>
        </p:txBody>
      </p:sp>
      <p:sp>
        <p:nvSpPr>
          <p:cNvPr id="4" name="Slide Number Placeholder 3"/>
          <p:cNvSpPr>
            <a:spLocks noGrp="1"/>
          </p:cNvSpPr>
          <p:nvPr>
            <p:ph type="sldNum" sz="quarter" idx="10"/>
          </p:nvPr>
        </p:nvSpPr>
        <p:spPr/>
        <p:txBody>
          <a:bodyPr/>
          <a:lstStyle/>
          <a:p>
            <a:fld id="{1499AEEA-3D7A-4933-BA67-CE3874DB7A61}" type="slidenum">
              <a:rPr lang="en-US" smtClean="0"/>
              <a:t>1</a:t>
            </a:fld>
            <a:endParaRPr lang="en-US"/>
          </a:p>
        </p:txBody>
      </p:sp>
    </p:spTree>
    <p:extLst>
      <p:ext uri="{BB962C8B-B14F-4D97-AF65-F5344CB8AC3E}">
        <p14:creationId xmlns:p14="http://schemas.microsoft.com/office/powerpoint/2010/main" val="315372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Mothers in dance</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16</a:t>
            </a:fld>
            <a:endParaRPr lang="en-US"/>
          </a:p>
        </p:txBody>
      </p:sp>
    </p:spTree>
    <p:extLst>
      <p:ext uri="{BB962C8B-B14F-4D97-AF65-F5344CB8AC3E}">
        <p14:creationId xmlns:p14="http://schemas.microsoft.com/office/powerpoint/2010/main" val="158141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Mothers</a:t>
            </a:r>
            <a:r>
              <a:rPr lang="en-US" baseline="0" dirty="0" smtClean="0"/>
              <a:t> in dance</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17</a:t>
            </a:fld>
            <a:endParaRPr lang="en-US"/>
          </a:p>
        </p:txBody>
      </p:sp>
    </p:spTree>
    <p:extLst>
      <p:ext uri="{BB962C8B-B14F-4D97-AF65-F5344CB8AC3E}">
        <p14:creationId xmlns:p14="http://schemas.microsoft.com/office/powerpoint/2010/main" val="35121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a:t>
            </a:r>
            <a:r>
              <a:rPr lang="en-US" baseline="0" dirty="0" smtClean="0"/>
              <a:t> to next slide</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21</a:t>
            </a:fld>
            <a:endParaRPr lang="en-US"/>
          </a:p>
        </p:txBody>
      </p:sp>
    </p:spTree>
    <p:extLst>
      <p:ext uri="{BB962C8B-B14F-4D97-AF65-F5344CB8AC3E}">
        <p14:creationId xmlns:p14="http://schemas.microsoft.com/office/powerpoint/2010/main" val="137027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to next slide</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23</a:t>
            </a:fld>
            <a:endParaRPr lang="en-US"/>
          </a:p>
        </p:txBody>
      </p:sp>
    </p:spTree>
    <p:extLst>
      <p:ext uri="{BB962C8B-B14F-4D97-AF65-F5344CB8AC3E}">
        <p14:creationId xmlns:p14="http://schemas.microsoft.com/office/powerpoint/2010/main" val="177366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SKIT</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6</a:t>
            </a:fld>
            <a:endParaRPr lang="en-US"/>
          </a:p>
        </p:txBody>
      </p:sp>
    </p:spTree>
    <p:extLst>
      <p:ext uri="{BB962C8B-B14F-4D97-AF65-F5344CB8AC3E}">
        <p14:creationId xmlns:p14="http://schemas.microsoft.com/office/powerpoint/2010/main" val="334255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Golden Mean, or the balance of a big gulf of space and the people, was prominent in both of</a:t>
            </a:r>
            <a:r>
              <a:rPr lang="en-US" baseline="0" dirty="0" smtClean="0"/>
              <a:t> the Degas works. In both paintings Degas’ use of the privileged view is also prevalent. However, it seems as though the perspective is more of a </a:t>
            </a:r>
            <a:r>
              <a:rPr lang="en-US" baseline="0" dirty="0" err="1" smtClean="0"/>
              <a:t>sidestage</a:t>
            </a:r>
            <a:r>
              <a:rPr lang="en-US" baseline="0" dirty="0" smtClean="0"/>
              <a:t> view rather than from a boxed seat. In Dancers at the Old Opera House, it seems as though we are viewing the dancers from either the privileged perspective OR from the perspective of the predatory male waiting in the curtains. The Prima Ballerina is indicative of the portrayal of this predatory male. The men would often consume the dancers, not only as a spectacle, but also as a possession before and after the show. Degas depicts this in many of his dance themed works where the male lurks in the curtains or </a:t>
            </a:r>
            <a:r>
              <a:rPr lang="en-US" baseline="0" dirty="0" err="1" smtClean="0"/>
              <a:t>sidestage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8</a:t>
            </a:fld>
            <a:endParaRPr lang="en-US"/>
          </a:p>
        </p:txBody>
      </p:sp>
    </p:spTree>
    <p:extLst>
      <p:ext uri="{BB962C8B-B14F-4D97-AF65-F5344CB8AC3E}">
        <p14:creationId xmlns:p14="http://schemas.microsoft.com/office/powerpoint/2010/main" val="60755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Degas was good</a:t>
            </a:r>
            <a:r>
              <a:rPr lang="en-US" baseline="0" dirty="0" smtClean="0"/>
              <a:t> friends with </a:t>
            </a:r>
            <a:r>
              <a:rPr lang="en-US" baseline="0" dirty="0" err="1" smtClean="0"/>
              <a:t>Nadar</a:t>
            </a:r>
            <a:r>
              <a:rPr lang="en-US" baseline="0" dirty="0" smtClean="0"/>
              <a:t>, a photographer, who was very influential in his work. Degas’ work included cropping which evoked an illusion of spontaneity in the before and after moments of an event rather than the “big moment”.</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9</a:t>
            </a:fld>
            <a:endParaRPr lang="en-US"/>
          </a:p>
        </p:txBody>
      </p:sp>
    </p:spTree>
    <p:extLst>
      <p:ext uri="{BB962C8B-B14F-4D97-AF65-F5344CB8AC3E}">
        <p14:creationId xmlns:p14="http://schemas.microsoft.com/office/powerpoint/2010/main" val="426704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influence of photography in Degas’ work is shown in this comparison of his 1876 painting, At the Horse Races and his 1872 painting, Dance Class. Although themed differently, both of these paintings depict the smaller and more spontaneous moments that precede the actual performance.</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10</a:t>
            </a:fld>
            <a:endParaRPr lang="en-US"/>
          </a:p>
        </p:txBody>
      </p:sp>
    </p:spTree>
    <p:extLst>
      <p:ext uri="{BB962C8B-B14F-4D97-AF65-F5344CB8AC3E}">
        <p14:creationId xmlns:p14="http://schemas.microsoft.com/office/powerpoint/2010/main" val="6958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Famille</a:t>
            </a:r>
            <a:r>
              <a:rPr lang="en-US" dirty="0" smtClean="0"/>
              <a:t> Cardinal:</a:t>
            </a:r>
            <a:r>
              <a:rPr lang="en-US" baseline="0" dirty="0" smtClean="0"/>
              <a:t> Pauline and </a:t>
            </a:r>
            <a:r>
              <a:rPr lang="en-US" baseline="0" dirty="0" err="1" smtClean="0"/>
              <a:t>Virginie</a:t>
            </a:r>
            <a:r>
              <a:rPr lang="en-US" baseline="0" dirty="0" smtClean="0"/>
              <a:t> Conversing with Admirers</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12</a:t>
            </a:fld>
            <a:endParaRPr lang="en-US"/>
          </a:p>
        </p:txBody>
      </p:sp>
    </p:spTree>
    <p:extLst>
      <p:ext uri="{BB962C8B-B14F-4D97-AF65-F5344CB8AC3E}">
        <p14:creationId xmlns:p14="http://schemas.microsoft.com/office/powerpoint/2010/main" val="422884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Famille</a:t>
            </a:r>
            <a:r>
              <a:rPr lang="en-US" baseline="0" dirty="0" smtClean="0"/>
              <a:t> Cardinal: Dancers Coming from the Dressing Room (sketch) compared with this </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13</a:t>
            </a:fld>
            <a:endParaRPr lang="en-US"/>
          </a:p>
        </p:txBody>
      </p:sp>
    </p:spTree>
    <p:extLst>
      <p:ext uri="{BB962C8B-B14F-4D97-AF65-F5344CB8AC3E}">
        <p14:creationId xmlns:p14="http://schemas.microsoft.com/office/powerpoint/2010/main" val="369722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look like dogs in Degas’ Waiting for</a:t>
            </a:r>
            <a:r>
              <a:rPr lang="en-US" baseline="0" dirty="0" smtClean="0"/>
              <a:t> the Client</a:t>
            </a:r>
            <a:r>
              <a:rPr lang="en-US" dirty="0" smtClean="0"/>
              <a:t>. No class and almost dirty as</a:t>
            </a:r>
            <a:r>
              <a:rPr lang="en-US" baseline="0" dirty="0" smtClean="0"/>
              <a:t> they wait for the men</a:t>
            </a:r>
            <a:r>
              <a:rPr lang="en-US" dirty="0" smtClean="0"/>
              <a:t>.</a:t>
            </a:r>
            <a:r>
              <a:rPr lang="en-US" baseline="0" dirty="0" smtClean="0"/>
              <a:t> Compared to Degas’ Nana who looks classy and clean</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14</a:t>
            </a:fld>
            <a:endParaRPr lang="en-US"/>
          </a:p>
        </p:txBody>
      </p:sp>
    </p:spTree>
    <p:extLst>
      <p:ext uri="{BB962C8B-B14F-4D97-AF65-F5344CB8AC3E}">
        <p14:creationId xmlns:p14="http://schemas.microsoft.com/office/powerpoint/2010/main" val="117947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Mothers in dance</a:t>
            </a:r>
            <a:endParaRPr lang="en-US" dirty="0"/>
          </a:p>
        </p:txBody>
      </p:sp>
      <p:sp>
        <p:nvSpPr>
          <p:cNvPr id="4" name="Slide Number Placeholder 3"/>
          <p:cNvSpPr>
            <a:spLocks noGrp="1"/>
          </p:cNvSpPr>
          <p:nvPr>
            <p:ph type="sldNum" sz="quarter" idx="10"/>
          </p:nvPr>
        </p:nvSpPr>
        <p:spPr/>
        <p:txBody>
          <a:bodyPr/>
          <a:lstStyle/>
          <a:p>
            <a:fld id="{1499AEEA-3D7A-4933-BA67-CE3874DB7A61}" type="slidenum">
              <a:rPr lang="en-US" smtClean="0"/>
              <a:t>15</a:t>
            </a:fld>
            <a:endParaRPr lang="en-US"/>
          </a:p>
        </p:txBody>
      </p:sp>
    </p:spTree>
    <p:extLst>
      <p:ext uri="{BB962C8B-B14F-4D97-AF65-F5344CB8AC3E}">
        <p14:creationId xmlns:p14="http://schemas.microsoft.com/office/powerpoint/2010/main" val="279950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F74E4EF-4DC4-484F-A08D-F9C9DB816523}" type="datetimeFigureOut">
              <a:rPr lang="en-US" smtClean="0"/>
              <a:t>3/20/13</a:t>
            </a:fld>
            <a:endParaRPr lang="en-US"/>
          </a:p>
        </p:txBody>
      </p:sp>
      <p:sp>
        <p:nvSpPr>
          <p:cNvPr id="16" name="Slide Number Placeholder 15"/>
          <p:cNvSpPr>
            <a:spLocks noGrp="1"/>
          </p:cNvSpPr>
          <p:nvPr>
            <p:ph type="sldNum" sz="quarter" idx="11"/>
          </p:nvPr>
        </p:nvSpPr>
        <p:spPr/>
        <p:txBody>
          <a:bodyPr/>
          <a:lstStyle/>
          <a:p>
            <a:fld id="{719FD2BD-BB8E-41AD-AB1A-08FE2C0AD43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4E4EF-4DC4-484F-A08D-F9C9DB816523}"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FD2BD-BB8E-41AD-AB1A-08FE2C0AD4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74E4EF-4DC4-484F-A08D-F9C9DB816523}"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FD2BD-BB8E-41AD-AB1A-08FE2C0AD4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F74E4EF-4DC4-484F-A08D-F9C9DB816523}" type="datetimeFigureOut">
              <a:rPr lang="en-US" smtClean="0"/>
              <a:t>3/20/13</a:t>
            </a:fld>
            <a:endParaRPr lang="en-US"/>
          </a:p>
        </p:txBody>
      </p:sp>
      <p:sp>
        <p:nvSpPr>
          <p:cNvPr id="15" name="Slide Number Placeholder 14"/>
          <p:cNvSpPr>
            <a:spLocks noGrp="1"/>
          </p:cNvSpPr>
          <p:nvPr>
            <p:ph type="sldNum" sz="quarter" idx="11"/>
          </p:nvPr>
        </p:nvSpPr>
        <p:spPr/>
        <p:txBody>
          <a:bodyPr/>
          <a:lstStyle/>
          <a:p>
            <a:fld id="{719FD2BD-BB8E-41AD-AB1A-08FE2C0AD43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F74E4EF-4DC4-484F-A08D-F9C9DB816523}" type="datetimeFigureOut">
              <a:rPr lang="en-US" smtClean="0"/>
              <a:t>3/20/13</a:t>
            </a:fld>
            <a:endParaRPr lang="en-US"/>
          </a:p>
        </p:txBody>
      </p:sp>
      <p:sp>
        <p:nvSpPr>
          <p:cNvPr id="13" name="Slide Number Placeholder 12"/>
          <p:cNvSpPr>
            <a:spLocks noGrp="1"/>
          </p:cNvSpPr>
          <p:nvPr>
            <p:ph type="sldNum" sz="quarter" idx="11"/>
          </p:nvPr>
        </p:nvSpPr>
        <p:spPr/>
        <p:txBody>
          <a:bodyPr/>
          <a:lstStyle/>
          <a:p>
            <a:fld id="{719FD2BD-BB8E-41AD-AB1A-08FE2C0AD43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F74E4EF-4DC4-484F-A08D-F9C9DB816523}" type="datetimeFigureOut">
              <a:rPr lang="en-US" smtClean="0"/>
              <a:t>3/20/13</a:t>
            </a:fld>
            <a:endParaRPr lang="en-US"/>
          </a:p>
        </p:txBody>
      </p:sp>
      <p:sp>
        <p:nvSpPr>
          <p:cNvPr id="9" name="Slide Number Placeholder 8"/>
          <p:cNvSpPr>
            <a:spLocks noGrp="1"/>
          </p:cNvSpPr>
          <p:nvPr>
            <p:ph type="sldNum" sz="quarter" idx="11"/>
          </p:nvPr>
        </p:nvSpPr>
        <p:spPr/>
        <p:txBody>
          <a:bodyPr/>
          <a:lstStyle/>
          <a:p>
            <a:fld id="{719FD2BD-BB8E-41AD-AB1A-08FE2C0AD43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F74E4EF-4DC4-484F-A08D-F9C9DB816523}" type="datetimeFigureOut">
              <a:rPr lang="en-US" smtClean="0"/>
              <a:t>3/20/13</a:t>
            </a:fld>
            <a:endParaRPr lang="en-US"/>
          </a:p>
        </p:txBody>
      </p:sp>
      <p:sp>
        <p:nvSpPr>
          <p:cNvPr id="15" name="Slide Number Placeholder 14"/>
          <p:cNvSpPr>
            <a:spLocks noGrp="1"/>
          </p:cNvSpPr>
          <p:nvPr>
            <p:ph type="sldNum" sz="quarter" idx="11"/>
          </p:nvPr>
        </p:nvSpPr>
        <p:spPr/>
        <p:txBody>
          <a:bodyPr/>
          <a:lstStyle/>
          <a:p>
            <a:fld id="{719FD2BD-BB8E-41AD-AB1A-08FE2C0AD43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F74E4EF-4DC4-484F-A08D-F9C9DB816523}" type="datetimeFigureOut">
              <a:rPr lang="en-US" smtClean="0"/>
              <a:t>3/20/13</a:t>
            </a:fld>
            <a:endParaRPr lang="en-US"/>
          </a:p>
        </p:txBody>
      </p:sp>
      <p:sp>
        <p:nvSpPr>
          <p:cNvPr id="8" name="Slide Number Placeholder 7"/>
          <p:cNvSpPr>
            <a:spLocks noGrp="1"/>
          </p:cNvSpPr>
          <p:nvPr>
            <p:ph type="sldNum" sz="quarter" idx="11"/>
          </p:nvPr>
        </p:nvSpPr>
        <p:spPr/>
        <p:txBody>
          <a:bodyPr/>
          <a:lstStyle/>
          <a:p>
            <a:fld id="{719FD2BD-BB8E-41AD-AB1A-08FE2C0AD43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74E4EF-4DC4-484F-A08D-F9C9DB816523}" type="datetimeFigureOut">
              <a:rPr lang="en-US" smtClean="0"/>
              <a:t>3/20/13</a:t>
            </a:fld>
            <a:endParaRPr lang="en-US"/>
          </a:p>
        </p:txBody>
      </p:sp>
      <p:sp>
        <p:nvSpPr>
          <p:cNvPr id="6" name="Slide Number Placeholder 5"/>
          <p:cNvSpPr>
            <a:spLocks noGrp="1"/>
          </p:cNvSpPr>
          <p:nvPr>
            <p:ph type="sldNum" sz="quarter" idx="11"/>
          </p:nvPr>
        </p:nvSpPr>
        <p:spPr/>
        <p:txBody>
          <a:bodyPr/>
          <a:lstStyle/>
          <a:p>
            <a:fld id="{719FD2BD-BB8E-41AD-AB1A-08FE2C0AD43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F74E4EF-4DC4-484F-A08D-F9C9DB816523}" type="datetimeFigureOut">
              <a:rPr lang="en-US" smtClean="0"/>
              <a:t>3/20/13</a:t>
            </a:fld>
            <a:endParaRPr lang="en-US"/>
          </a:p>
        </p:txBody>
      </p:sp>
      <p:sp>
        <p:nvSpPr>
          <p:cNvPr id="16" name="Slide Number Placeholder 15"/>
          <p:cNvSpPr>
            <a:spLocks noGrp="1"/>
          </p:cNvSpPr>
          <p:nvPr>
            <p:ph type="sldNum" sz="quarter" idx="11"/>
          </p:nvPr>
        </p:nvSpPr>
        <p:spPr/>
        <p:txBody>
          <a:bodyPr/>
          <a:lstStyle/>
          <a:p>
            <a:fld id="{719FD2BD-BB8E-41AD-AB1A-08FE2C0AD43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F74E4EF-4DC4-484F-A08D-F9C9DB816523}" type="datetimeFigureOut">
              <a:rPr lang="en-US" smtClean="0"/>
              <a:t>3/20/13</a:t>
            </a:fld>
            <a:endParaRPr lang="en-US"/>
          </a:p>
        </p:txBody>
      </p:sp>
      <p:sp>
        <p:nvSpPr>
          <p:cNvPr id="14" name="Slide Number Placeholder 13"/>
          <p:cNvSpPr>
            <a:spLocks noGrp="1"/>
          </p:cNvSpPr>
          <p:nvPr>
            <p:ph type="sldNum" sz="quarter" idx="11"/>
          </p:nvPr>
        </p:nvSpPr>
        <p:spPr/>
        <p:txBody>
          <a:bodyPr/>
          <a:lstStyle/>
          <a:p>
            <a:fld id="{719FD2BD-BB8E-41AD-AB1A-08FE2C0AD43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F74E4EF-4DC4-484F-A08D-F9C9DB816523}" type="datetimeFigureOut">
              <a:rPr lang="en-US" smtClean="0"/>
              <a:t>3/20/13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19FD2BD-BB8E-41AD-AB1A-08FE2C0AD4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543800" cy="2152650"/>
          </a:xfrm>
        </p:spPr>
        <p:txBody>
          <a:bodyPr/>
          <a:lstStyle/>
          <a:p>
            <a:pPr algn="ctr"/>
            <a:r>
              <a:rPr lang="en-US" dirty="0" smtClean="0"/>
              <a:t>Welcome to the 2013 Impressionist Appreciation Exhibit </a:t>
            </a:r>
            <a:endParaRPr lang="en-US" dirty="0"/>
          </a:p>
        </p:txBody>
      </p:sp>
      <p:sp>
        <p:nvSpPr>
          <p:cNvPr id="3" name="Subtitle 2"/>
          <p:cNvSpPr>
            <a:spLocks noGrp="1"/>
          </p:cNvSpPr>
          <p:nvPr>
            <p:ph type="subTitle" idx="1"/>
          </p:nvPr>
        </p:nvSpPr>
        <p:spPr>
          <a:xfrm>
            <a:off x="2133600" y="3352800"/>
            <a:ext cx="6172200" cy="685800"/>
          </a:xfrm>
        </p:spPr>
        <p:txBody>
          <a:bodyPr>
            <a:normAutofit lnSpcReduction="10000"/>
          </a:bodyPr>
          <a:lstStyle/>
          <a:p>
            <a:r>
              <a:rPr lang="en-US" dirty="0" smtClean="0"/>
              <a:t>Presented to you by: Jillian Curl, Avery Crow, and Nana </a:t>
            </a:r>
            <a:r>
              <a:rPr lang="en-US" dirty="0" err="1" smtClean="0"/>
              <a:t>Fordjour</a:t>
            </a:r>
            <a:endParaRPr lang="en-US" dirty="0"/>
          </a:p>
        </p:txBody>
      </p:sp>
      <p:pic>
        <p:nvPicPr>
          <p:cNvPr id="5124" name="Picture 4" descr="File:Mary Cassatt-Self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12" y="4107022"/>
            <a:ext cx="1859320" cy="26791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thumb/9/9b/%C3%89douard_Manet-crop.jpg/250px-%C3%89douard_Manet-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932" y="4107022"/>
            <a:ext cx="1913668" cy="26791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thumb/a/a1/Edgar_Degas_self_portrait_1855.jpeg/285px-Edgar_Degas_self_portrait_185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22" y="4107022"/>
            <a:ext cx="2126890" cy="267913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ibiblio.org/wm/paint/auth/renoir/renoi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064582"/>
            <a:ext cx="2447050" cy="271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360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rtgalleryabc.com/images/degas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60" y="1613596"/>
            <a:ext cx="4497034" cy="3616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399" y="444043"/>
            <a:ext cx="3962400" cy="954107"/>
          </a:xfrm>
          <a:prstGeom prst="rect">
            <a:avLst/>
          </a:prstGeom>
          <a:noFill/>
        </p:spPr>
        <p:txBody>
          <a:bodyPr wrap="square" rtlCol="0">
            <a:spAutoFit/>
          </a:bodyPr>
          <a:lstStyle/>
          <a:p>
            <a:r>
              <a:rPr lang="en-US" sz="2800" dirty="0" smtClean="0"/>
              <a:t>At the Horse Races, Degas (1876)</a:t>
            </a:r>
            <a:endParaRPr lang="en-US" sz="2800" dirty="0"/>
          </a:p>
        </p:txBody>
      </p:sp>
      <p:sp>
        <p:nvSpPr>
          <p:cNvPr id="5" name="TextBox 4"/>
          <p:cNvSpPr txBox="1"/>
          <p:nvPr/>
        </p:nvSpPr>
        <p:spPr>
          <a:xfrm>
            <a:off x="5239965" y="2286000"/>
            <a:ext cx="3384780" cy="954107"/>
          </a:xfrm>
          <a:prstGeom prst="rect">
            <a:avLst/>
          </a:prstGeom>
          <a:noFill/>
        </p:spPr>
        <p:txBody>
          <a:bodyPr wrap="square" rtlCol="0">
            <a:spAutoFit/>
          </a:bodyPr>
          <a:lstStyle/>
          <a:p>
            <a:r>
              <a:rPr lang="en-US" sz="2800" dirty="0" smtClean="0"/>
              <a:t>Dance Class, </a:t>
            </a:r>
            <a:r>
              <a:rPr lang="en-US" sz="2800" dirty="0"/>
              <a:t>Degas (</a:t>
            </a:r>
            <a:r>
              <a:rPr lang="en-US" sz="2800" dirty="0" smtClean="0"/>
              <a:t>1872)</a:t>
            </a:r>
            <a:endParaRPr lang="en-US" sz="2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346" y="3643167"/>
            <a:ext cx="4354018" cy="3173850"/>
          </a:xfrm>
          <a:prstGeom prst="rect">
            <a:avLst/>
          </a:prstGeom>
        </p:spPr>
      </p:pic>
    </p:spTree>
    <p:extLst>
      <p:ext uri="{BB962C8B-B14F-4D97-AF65-F5344CB8AC3E}">
        <p14:creationId xmlns:p14="http://schemas.microsoft.com/office/powerpoint/2010/main" val="14409619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625632"/>
            <a:ext cx="7543800" cy="914400"/>
          </a:xfrm>
        </p:spPr>
        <p:txBody>
          <a:bodyPr/>
          <a:lstStyle/>
          <a:p>
            <a:r>
              <a:rPr lang="en-US" dirty="0" smtClean="0"/>
              <a:t>The Curtain, Degas (1880)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87036"/>
            <a:ext cx="6172200" cy="5438596"/>
          </a:xfrm>
          <a:prstGeom prst="rect">
            <a:avLst/>
          </a:prstGeom>
        </p:spPr>
      </p:pic>
    </p:spTree>
    <p:extLst>
      <p:ext uri="{BB962C8B-B14F-4D97-AF65-F5344CB8AC3E}">
        <p14:creationId xmlns:p14="http://schemas.microsoft.com/office/powerpoint/2010/main" val="1260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486400"/>
            <a:ext cx="7772400" cy="838200"/>
          </a:xfrm>
        </p:spPr>
        <p:txBody>
          <a:bodyPr/>
          <a:lstStyle/>
          <a:p>
            <a:r>
              <a:rPr lang="en-US" sz="3600" dirty="0" smtClean="0"/>
              <a:t>La </a:t>
            </a:r>
            <a:r>
              <a:rPr lang="en-US" sz="3600" dirty="0" err="1" smtClean="0"/>
              <a:t>Famille</a:t>
            </a:r>
            <a:r>
              <a:rPr lang="en-US" sz="3600" dirty="0" smtClean="0"/>
              <a:t> Cardinal, Degas (1880-83)</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685800"/>
            <a:ext cx="6477000" cy="4803776"/>
          </a:xfrm>
          <a:prstGeom prst="rect">
            <a:avLst/>
          </a:prstGeom>
        </p:spPr>
      </p:pic>
    </p:spTree>
    <p:extLst>
      <p:ext uri="{BB962C8B-B14F-4D97-AF65-F5344CB8AC3E}">
        <p14:creationId xmlns:p14="http://schemas.microsoft.com/office/powerpoint/2010/main" val="269636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350819"/>
            <a:ext cx="3895725" cy="5238750"/>
          </a:xfrm>
          <a:prstGeom prst="rect">
            <a:avLst/>
          </a:prstGeom>
        </p:spPr>
      </p:pic>
      <p:sp>
        <p:nvSpPr>
          <p:cNvPr id="5" name="Title 4"/>
          <p:cNvSpPr>
            <a:spLocks noGrp="1"/>
          </p:cNvSpPr>
          <p:nvPr>
            <p:ph type="title"/>
          </p:nvPr>
        </p:nvSpPr>
        <p:spPr>
          <a:xfrm>
            <a:off x="533400" y="304800"/>
            <a:ext cx="8077200" cy="685800"/>
          </a:xfrm>
        </p:spPr>
        <p:txBody>
          <a:bodyPr/>
          <a:lstStyle/>
          <a:p>
            <a:r>
              <a:rPr lang="en-US" sz="3600" dirty="0" smtClean="0"/>
              <a:t>Dancer’s Dressing Room, Degas (1878)</a:t>
            </a:r>
            <a:endParaRPr lang="en-US" sz="3600" dirty="0"/>
          </a:p>
        </p:txBody>
      </p:sp>
    </p:spTree>
    <p:extLst>
      <p:ext uri="{BB962C8B-B14F-4D97-AF65-F5344CB8AC3E}">
        <p14:creationId xmlns:p14="http://schemas.microsoft.com/office/powerpoint/2010/main" val="425875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90600"/>
            <a:ext cx="4172712" cy="5638800"/>
          </a:xfrm>
        </p:spPr>
      </p:pic>
      <p:sp>
        <p:nvSpPr>
          <p:cNvPr id="3" name="Title 2"/>
          <p:cNvSpPr>
            <a:spLocks noGrp="1"/>
          </p:cNvSpPr>
          <p:nvPr>
            <p:ph type="title"/>
          </p:nvPr>
        </p:nvSpPr>
        <p:spPr>
          <a:xfrm>
            <a:off x="533400" y="299177"/>
            <a:ext cx="3352800" cy="533400"/>
          </a:xfrm>
        </p:spPr>
        <p:txBody>
          <a:bodyPr/>
          <a:lstStyle/>
          <a:p>
            <a:r>
              <a:rPr lang="en-US" sz="4000" dirty="0" smtClean="0"/>
              <a:t>Degas (1879)</a:t>
            </a:r>
            <a:endParaRPr lang="en-US" sz="4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8996" y="990600"/>
            <a:ext cx="4242726" cy="5638800"/>
          </a:xfrm>
          <a:prstGeom prst="rect">
            <a:avLst/>
          </a:prstGeom>
        </p:spPr>
      </p:pic>
      <p:sp>
        <p:nvSpPr>
          <p:cNvPr id="6" name="TextBox 5"/>
          <p:cNvSpPr txBox="1"/>
          <p:nvPr/>
        </p:nvSpPr>
        <p:spPr>
          <a:xfrm>
            <a:off x="4981222" y="152400"/>
            <a:ext cx="3498273" cy="707886"/>
          </a:xfrm>
          <a:prstGeom prst="rect">
            <a:avLst/>
          </a:prstGeom>
          <a:noFill/>
        </p:spPr>
        <p:txBody>
          <a:bodyPr wrap="square" rtlCol="0">
            <a:spAutoFit/>
          </a:bodyPr>
          <a:lstStyle/>
          <a:p>
            <a:r>
              <a:rPr lang="en-US" sz="4000" dirty="0" err="1" smtClean="0"/>
              <a:t>Manet</a:t>
            </a:r>
            <a:r>
              <a:rPr lang="en-US" sz="4000" dirty="0" smtClean="0"/>
              <a:t> (1877)</a:t>
            </a:r>
            <a:endParaRPr lang="en-US" sz="4000" dirty="0"/>
          </a:p>
        </p:txBody>
      </p:sp>
    </p:spTree>
    <p:extLst>
      <p:ext uri="{BB962C8B-B14F-4D97-AF65-F5344CB8AC3E}">
        <p14:creationId xmlns:p14="http://schemas.microsoft.com/office/powerpoint/2010/main" val="157700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0"/>
            <a:ext cx="8305800" cy="4983480"/>
          </a:xfrm>
        </p:spPr>
      </p:pic>
      <p:sp>
        <p:nvSpPr>
          <p:cNvPr id="3" name="Title 2"/>
          <p:cNvSpPr>
            <a:spLocks noGrp="1"/>
          </p:cNvSpPr>
          <p:nvPr>
            <p:ph type="title"/>
          </p:nvPr>
        </p:nvSpPr>
        <p:spPr>
          <a:xfrm>
            <a:off x="457200" y="304800"/>
            <a:ext cx="8382000" cy="838200"/>
          </a:xfrm>
        </p:spPr>
        <p:txBody>
          <a:bodyPr/>
          <a:lstStyle/>
          <a:p>
            <a:r>
              <a:rPr lang="en-US" sz="3600" dirty="0" smtClean="0"/>
              <a:t>Preparation for the Dance, Degas (1877)</a:t>
            </a:r>
            <a:endParaRPr lang="en-US" sz="3600" dirty="0"/>
          </a:p>
        </p:txBody>
      </p:sp>
    </p:spTree>
    <p:extLst>
      <p:ext uri="{BB962C8B-B14F-4D97-AF65-F5344CB8AC3E}">
        <p14:creationId xmlns:p14="http://schemas.microsoft.com/office/powerpoint/2010/main" val="302803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28600"/>
            <a:ext cx="6766560" cy="838200"/>
          </a:xfrm>
        </p:spPr>
        <p:txBody>
          <a:bodyPr/>
          <a:lstStyle/>
          <a:p>
            <a:r>
              <a:rPr lang="en-US" dirty="0" smtClean="0"/>
              <a:t>Waiting, Degas (1882)</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143000"/>
            <a:ext cx="7010400" cy="5506351"/>
          </a:xfrm>
          <a:prstGeom prst="rect">
            <a:avLst/>
          </a:prstGeom>
        </p:spPr>
      </p:pic>
    </p:spTree>
    <p:extLst>
      <p:ext uri="{BB962C8B-B14F-4D97-AF65-F5344CB8AC3E}">
        <p14:creationId xmlns:p14="http://schemas.microsoft.com/office/powerpoint/2010/main" val="54046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9" y="358646"/>
            <a:ext cx="5084618" cy="685800"/>
          </a:xfrm>
        </p:spPr>
        <p:txBody>
          <a:bodyPr/>
          <a:lstStyle/>
          <a:p>
            <a:r>
              <a:rPr lang="en-US" sz="3200" dirty="0" smtClean="0"/>
              <a:t>The </a:t>
            </a:r>
            <a:r>
              <a:rPr lang="en-US" sz="3200" dirty="0" err="1" smtClean="0"/>
              <a:t>Manet</a:t>
            </a:r>
            <a:r>
              <a:rPr lang="en-US" sz="3200" dirty="0" smtClean="0"/>
              <a:t> Family, Degas </a:t>
            </a:r>
            <a:br>
              <a:rPr lang="en-US" sz="3200" dirty="0" smtClean="0"/>
            </a:br>
            <a:r>
              <a:rPr lang="en-US" sz="3200" dirty="0" smtClean="0"/>
              <a:t>(1880)</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79109"/>
            <a:ext cx="3733800" cy="5715000"/>
          </a:xfrm>
          <a:prstGeom prst="rect">
            <a:avLst/>
          </a:prstGeom>
        </p:spPr>
      </p:pic>
      <p:sp>
        <p:nvSpPr>
          <p:cNvPr id="5" name="TextBox 4"/>
          <p:cNvSpPr txBox="1"/>
          <p:nvPr/>
        </p:nvSpPr>
        <p:spPr>
          <a:xfrm>
            <a:off x="4876800" y="1891"/>
            <a:ext cx="4953000" cy="1077218"/>
          </a:xfrm>
          <a:prstGeom prst="rect">
            <a:avLst/>
          </a:prstGeom>
          <a:noFill/>
        </p:spPr>
        <p:txBody>
          <a:bodyPr wrap="square" rtlCol="0">
            <a:spAutoFit/>
          </a:bodyPr>
          <a:lstStyle/>
          <a:p>
            <a:r>
              <a:rPr lang="en-US" sz="3200" dirty="0" smtClean="0"/>
              <a:t>Before the Rehearsal, Degas (1880)</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055" y="1234227"/>
            <a:ext cx="4100945" cy="5541818"/>
          </a:xfrm>
          <a:prstGeom prst="rect">
            <a:avLst/>
          </a:prstGeom>
        </p:spPr>
      </p:pic>
    </p:spTree>
    <p:extLst>
      <p:ext uri="{BB962C8B-B14F-4D97-AF65-F5344CB8AC3E}">
        <p14:creationId xmlns:p14="http://schemas.microsoft.com/office/powerpoint/2010/main" val="131683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04800"/>
            <a:ext cx="7812024" cy="5278394"/>
          </a:xfrm>
        </p:spPr>
      </p:pic>
      <p:sp>
        <p:nvSpPr>
          <p:cNvPr id="3" name="Title 2"/>
          <p:cNvSpPr>
            <a:spLocks noGrp="1"/>
          </p:cNvSpPr>
          <p:nvPr>
            <p:ph type="title"/>
          </p:nvPr>
        </p:nvSpPr>
        <p:spPr>
          <a:xfrm>
            <a:off x="685800" y="5562600"/>
            <a:ext cx="7909560" cy="914400"/>
          </a:xfrm>
        </p:spPr>
        <p:txBody>
          <a:bodyPr/>
          <a:lstStyle/>
          <a:p>
            <a:r>
              <a:rPr lang="en-US" dirty="0" smtClean="0"/>
              <a:t>The Rehearsal, Degas (1874)</a:t>
            </a:r>
            <a:endParaRPr lang="en-US" dirty="0"/>
          </a:p>
        </p:txBody>
      </p:sp>
    </p:spTree>
    <p:extLst>
      <p:ext uri="{BB962C8B-B14F-4D97-AF65-F5344CB8AC3E}">
        <p14:creationId xmlns:p14="http://schemas.microsoft.com/office/powerpoint/2010/main" val="413829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914400"/>
            <a:ext cx="5021208" cy="5791200"/>
          </a:xfrm>
        </p:spPr>
      </p:pic>
      <p:sp>
        <p:nvSpPr>
          <p:cNvPr id="3" name="Title 2"/>
          <p:cNvSpPr>
            <a:spLocks noGrp="1"/>
          </p:cNvSpPr>
          <p:nvPr>
            <p:ph type="title"/>
          </p:nvPr>
        </p:nvSpPr>
        <p:spPr>
          <a:xfrm>
            <a:off x="609600" y="152400"/>
            <a:ext cx="7985760" cy="685800"/>
          </a:xfrm>
        </p:spPr>
        <p:txBody>
          <a:bodyPr/>
          <a:lstStyle/>
          <a:p>
            <a:r>
              <a:rPr lang="en-US" sz="4400" dirty="0" smtClean="0"/>
              <a:t>The Dance Class, Degas (1875)</a:t>
            </a:r>
            <a:endParaRPr lang="en-US" sz="4400" dirty="0"/>
          </a:p>
        </p:txBody>
      </p:sp>
    </p:spTree>
    <p:extLst>
      <p:ext uri="{BB962C8B-B14F-4D97-AF65-F5344CB8AC3E}">
        <p14:creationId xmlns:p14="http://schemas.microsoft.com/office/powerpoint/2010/main" val="143921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914400"/>
            <a:ext cx="4540507" cy="5679128"/>
          </a:xfrm>
        </p:spPr>
      </p:pic>
      <p:sp>
        <p:nvSpPr>
          <p:cNvPr id="3" name="Title 2"/>
          <p:cNvSpPr>
            <a:spLocks noGrp="1"/>
          </p:cNvSpPr>
          <p:nvPr>
            <p:ph type="title"/>
          </p:nvPr>
        </p:nvSpPr>
        <p:spPr>
          <a:xfrm>
            <a:off x="1828800" y="228600"/>
            <a:ext cx="5791200" cy="609600"/>
          </a:xfrm>
        </p:spPr>
        <p:txBody>
          <a:bodyPr/>
          <a:lstStyle/>
          <a:p>
            <a:r>
              <a:rPr lang="en-US" sz="4000" dirty="0" smtClean="0"/>
              <a:t>Renoir, The Loge (1874)</a:t>
            </a:r>
            <a:endParaRPr lang="en-US" sz="4000" dirty="0"/>
          </a:p>
        </p:txBody>
      </p:sp>
    </p:spTree>
    <p:extLst>
      <p:ext uri="{BB962C8B-B14F-4D97-AF65-F5344CB8AC3E}">
        <p14:creationId xmlns:p14="http://schemas.microsoft.com/office/powerpoint/2010/main" val="9284528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791200"/>
            <a:ext cx="8915400" cy="914400"/>
          </a:xfrm>
        </p:spPr>
        <p:txBody>
          <a:bodyPr/>
          <a:lstStyle/>
          <a:p>
            <a:r>
              <a:rPr lang="en-US" dirty="0" smtClean="0"/>
              <a:t>Jules Perrot, </a:t>
            </a:r>
            <a:r>
              <a:rPr lang="en-US" dirty="0" err="1" smtClean="0"/>
              <a:t>Bergamasco</a:t>
            </a:r>
            <a:r>
              <a:rPr lang="en-US" dirty="0" smtClean="0"/>
              <a:t> (1861)</a:t>
            </a:r>
            <a:endParaRPr lang="en-US" dirty="0"/>
          </a:p>
        </p:txBody>
      </p:sp>
      <p:pic>
        <p:nvPicPr>
          <p:cNvPr id="3076" name="Picture 4" descr="http://www.aloj.us.es/galba/MONOGRAFICOS/LOFOTOGRAFICO/DEGAS/fotografias/Relacdas/FotoPerr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339514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0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838200"/>
          </a:xfrm>
        </p:spPr>
        <p:txBody>
          <a:bodyPr/>
          <a:lstStyle/>
          <a:p>
            <a:r>
              <a:rPr lang="en-US" sz="4000" dirty="0" smtClean="0"/>
              <a:t>The Dance Lesson, Degas (1872)</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9199"/>
            <a:ext cx="7924800" cy="5350299"/>
          </a:xfrm>
          <a:prstGeom prst="rect">
            <a:avLst/>
          </a:prstGeom>
        </p:spPr>
      </p:pic>
    </p:spTree>
    <p:extLst>
      <p:ext uri="{BB962C8B-B14F-4D97-AF65-F5344CB8AC3E}">
        <p14:creationId xmlns:p14="http://schemas.microsoft.com/office/powerpoint/2010/main" val="161999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7909560" cy="762000"/>
          </a:xfrm>
        </p:spPr>
        <p:txBody>
          <a:bodyPr/>
          <a:lstStyle/>
          <a:p>
            <a:r>
              <a:rPr lang="en-US" dirty="0" smtClean="0"/>
              <a:t>The Rehearsal, Degas (1879)</a:t>
            </a:r>
            <a:endParaRPr lang="en-US" dirty="0"/>
          </a:p>
        </p:txBody>
      </p:sp>
      <p:pic>
        <p:nvPicPr>
          <p:cNvPr id="4098" name="Picture 2" descr="http://www.dahni.com/AboutDahni/RehearsalSm_Deg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82" y="1447799"/>
            <a:ext cx="7232073" cy="50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3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066800"/>
            <a:ext cx="6781800" cy="5533948"/>
          </a:xfrm>
        </p:spPr>
      </p:pic>
      <p:sp>
        <p:nvSpPr>
          <p:cNvPr id="3" name="Title 2"/>
          <p:cNvSpPr>
            <a:spLocks noGrp="1"/>
          </p:cNvSpPr>
          <p:nvPr>
            <p:ph type="title"/>
          </p:nvPr>
        </p:nvSpPr>
        <p:spPr>
          <a:xfrm>
            <a:off x="304800" y="228600"/>
            <a:ext cx="8610600" cy="609600"/>
          </a:xfrm>
        </p:spPr>
        <p:txBody>
          <a:bodyPr/>
          <a:lstStyle/>
          <a:p>
            <a:r>
              <a:rPr lang="en-US" sz="3600" dirty="0" smtClean="0"/>
              <a:t>Masked Ball at the Opera, </a:t>
            </a:r>
            <a:r>
              <a:rPr lang="en-US" sz="3600" dirty="0" err="1" smtClean="0"/>
              <a:t>Manet</a:t>
            </a:r>
            <a:r>
              <a:rPr lang="en-US" sz="3600" dirty="0" smtClean="0"/>
              <a:t> (1873)</a:t>
            </a:r>
            <a:endParaRPr lang="en-US" sz="3600" dirty="0"/>
          </a:p>
        </p:txBody>
      </p:sp>
    </p:spTree>
    <p:extLst>
      <p:ext uri="{BB962C8B-B14F-4D97-AF65-F5344CB8AC3E}">
        <p14:creationId xmlns:p14="http://schemas.microsoft.com/office/powerpoint/2010/main" val="146678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066800"/>
            <a:ext cx="7514034" cy="5532234"/>
          </a:xfrm>
        </p:spPr>
      </p:pic>
      <p:sp>
        <p:nvSpPr>
          <p:cNvPr id="3" name="Title 2"/>
          <p:cNvSpPr>
            <a:spLocks noGrp="1"/>
          </p:cNvSpPr>
          <p:nvPr>
            <p:ph type="title"/>
          </p:nvPr>
        </p:nvSpPr>
        <p:spPr>
          <a:xfrm>
            <a:off x="20782" y="304800"/>
            <a:ext cx="8991600" cy="685800"/>
          </a:xfrm>
        </p:spPr>
        <p:txBody>
          <a:bodyPr/>
          <a:lstStyle/>
          <a:p>
            <a:r>
              <a:rPr lang="en-US" sz="4000" dirty="0" smtClean="0"/>
              <a:t>La Moulin de la </a:t>
            </a:r>
            <a:r>
              <a:rPr lang="en-US" sz="4000" dirty="0" err="1" smtClean="0"/>
              <a:t>Galette</a:t>
            </a:r>
            <a:r>
              <a:rPr lang="en-US" sz="4000" dirty="0" smtClean="0"/>
              <a:t>, Renoir (1876)</a:t>
            </a:r>
            <a:endParaRPr lang="en-US" sz="4000" dirty="0"/>
          </a:p>
        </p:txBody>
      </p:sp>
    </p:spTree>
    <p:extLst>
      <p:ext uri="{BB962C8B-B14F-4D97-AF65-F5344CB8AC3E}">
        <p14:creationId xmlns:p14="http://schemas.microsoft.com/office/powerpoint/2010/main" val="64706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153400" cy="5455153"/>
          </a:xfrm>
        </p:spPr>
      </p:pic>
      <p:sp>
        <p:nvSpPr>
          <p:cNvPr id="3" name="Title 2"/>
          <p:cNvSpPr>
            <a:spLocks noGrp="1"/>
          </p:cNvSpPr>
          <p:nvPr>
            <p:ph type="title"/>
          </p:nvPr>
        </p:nvSpPr>
        <p:spPr>
          <a:xfrm>
            <a:off x="533400" y="304800"/>
            <a:ext cx="8001000" cy="609600"/>
          </a:xfrm>
        </p:spPr>
        <p:txBody>
          <a:bodyPr/>
          <a:lstStyle/>
          <a:p>
            <a:r>
              <a:rPr lang="en-US" sz="4000" dirty="0" smtClean="0"/>
              <a:t>The Shepherds, Watteau (1718-19)</a:t>
            </a:r>
            <a:endParaRPr lang="en-US" sz="4000" dirty="0"/>
          </a:p>
        </p:txBody>
      </p:sp>
    </p:spTree>
    <p:extLst>
      <p:ext uri="{BB962C8B-B14F-4D97-AF65-F5344CB8AC3E}">
        <p14:creationId xmlns:p14="http://schemas.microsoft.com/office/powerpoint/2010/main" val="363795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304800"/>
            <a:ext cx="6553200" cy="5373624"/>
          </a:xfrm>
        </p:spPr>
      </p:pic>
      <p:sp>
        <p:nvSpPr>
          <p:cNvPr id="3" name="Title 2"/>
          <p:cNvSpPr>
            <a:spLocks noGrp="1"/>
          </p:cNvSpPr>
          <p:nvPr>
            <p:ph type="title"/>
          </p:nvPr>
        </p:nvSpPr>
        <p:spPr>
          <a:xfrm>
            <a:off x="609600" y="5638800"/>
            <a:ext cx="7940040" cy="914400"/>
          </a:xfrm>
        </p:spPr>
        <p:txBody>
          <a:bodyPr/>
          <a:lstStyle/>
          <a:p>
            <a:r>
              <a:rPr lang="en-US" dirty="0" smtClean="0"/>
              <a:t>Moulin de la </a:t>
            </a:r>
            <a:r>
              <a:rPr lang="en-US" dirty="0" err="1" smtClean="0"/>
              <a:t>Galette</a:t>
            </a:r>
            <a:r>
              <a:rPr lang="en-US" dirty="0" smtClean="0"/>
              <a:t> (1900)</a:t>
            </a:r>
            <a:endParaRPr lang="en-US" dirty="0"/>
          </a:p>
        </p:txBody>
      </p:sp>
    </p:spTree>
    <p:extLst>
      <p:ext uri="{BB962C8B-B14F-4D97-AF65-F5344CB8AC3E}">
        <p14:creationId xmlns:p14="http://schemas.microsoft.com/office/powerpoint/2010/main" val="374904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990600"/>
            <a:ext cx="4040130" cy="5562600"/>
          </a:xfrm>
        </p:spPr>
      </p:pic>
      <p:sp>
        <p:nvSpPr>
          <p:cNvPr id="3" name="Title 2"/>
          <p:cNvSpPr>
            <a:spLocks noGrp="1"/>
          </p:cNvSpPr>
          <p:nvPr>
            <p:ph type="title"/>
          </p:nvPr>
        </p:nvSpPr>
        <p:spPr>
          <a:xfrm>
            <a:off x="1143000" y="152400"/>
            <a:ext cx="7010400" cy="685800"/>
          </a:xfrm>
        </p:spPr>
        <p:txBody>
          <a:bodyPr/>
          <a:lstStyle/>
          <a:p>
            <a:r>
              <a:rPr lang="en-US" sz="4000" dirty="0" err="1" smtClean="0"/>
              <a:t>Manet</a:t>
            </a:r>
            <a:r>
              <a:rPr lang="en-US" sz="4000" dirty="0" smtClean="0"/>
              <a:t>, Lola de Valence (1862)</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358" y="1066800"/>
            <a:ext cx="3893641" cy="5486818"/>
          </a:xfrm>
          <a:prstGeom prst="rect">
            <a:avLst/>
          </a:prstGeom>
        </p:spPr>
      </p:pic>
    </p:spTree>
    <p:extLst>
      <p:ext uri="{BB962C8B-B14F-4D97-AF65-F5344CB8AC3E}">
        <p14:creationId xmlns:p14="http://schemas.microsoft.com/office/powerpoint/2010/main" val="35197636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143000"/>
            <a:ext cx="7610530" cy="5105399"/>
          </a:xfrm>
        </p:spPr>
      </p:pic>
      <p:sp>
        <p:nvSpPr>
          <p:cNvPr id="3" name="Title 2"/>
          <p:cNvSpPr>
            <a:spLocks noGrp="1"/>
          </p:cNvSpPr>
          <p:nvPr>
            <p:ph type="title"/>
          </p:nvPr>
        </p:nvSpPr>
        <p:spPr>
          <a:xfrm>
            <a:off x="914400" y="152400"/>
            <a:ext cx="7848600" cy="762000"/>
          </a:xfrm>
        </p:spPr>
        <p:txBody>
          <a:bodyPr/>
          <a:lstStyle/>
          <a:p>
            <a:r>
              <a:rPr lang="en-US" sz="4000" dirty="0" smtClean="0"/>
              <a:t>At the Opera, </a:t>
            </a:r>
            <a:r>
              <a:rPr lang="en-US" sz="4000" dirty="0" err="1" smtClean="0"/>
              <a:t>Damourette</a:t>
            </a:r>
            <a:r>
              <a:rPr lang="en-US" sz="4000" dirty="0"/>
              <a:t> </a:t>
            </a:r>
            <a:r>
              <a:rPr lang="en-US" sz="4000" dirty="0" smtClean="0"/>
              <a:t>(1852)</a:t>
            </a:r>
            <a:endParaRPr lang="en-US" sz="4000" dirty="0"/>
          </a:p>
        </p:txBody>
      </p:sp>
    </p:spTree>
    <p:extLst>
      <p:ext uri="{BB962C8B-B14F-4D97-AF65-F5344CB8AC3E}">
        <p14:creationId xmlns:p14="http://schemas.microsoft.com/office/powerpoint/2010/main" val="3841590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127" y="1295400"/>
            <a:ext cx="4237037" cy="5181600"/>
          </a:xfrm>
        </p:spPr>
      </p:pic>
      <p:sp>
        <p:nvSpPr>
          <p:cNvPr id="3" name="Title 2"/>
          <p:cNvSpPr>
            <a:spLocks noGrp="1"/>
          </p:cNvSpPr>
          <p:nvPr>
            <p:ph type="title"/>
          </p:nvPr>
        </p:nvSpPr>
        <p:spPr>
          <a:xfrm>
            <a:off x="228600" y="228600"/>
            <a:ext cx="4191000" cy="914400"/>
          </a:xfrm>
        </p:spPr>
        <p:txBody>
          <a:bodyPr/>
          <a:lstStyle/>
          <a:p>
            <a:r>
              <a:rPr lang="en-US" sz="2800" b="1" dirty="0" smtClean="0"/>
              <a:t>Woman in Black at the Opera, Cassatt (1879)</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95400"/>
            <a:ext cx="4293441" cy="5223164"/>
          </a:xfrm>
          <a:prstGeom prst="rect">
            <a:avLst/>
          </a:prstGeom>
        </p:spPr>
      </p:pic>
      <p:sp>
        <p:nvSpPr>
          <p:cNvPr id="9" name="TextBox 8"/>
          <p:cNvSpPr txBox="1"/>
          <p:nvPr/>
        </p:nvSpPr>
        <p:spPr>
          <a:xfrm>
            <a:off x="4572000" y="228600"/>
            <a:ext cx="4293441" cy="954107"/>
          </a:xfrm>
          <a:prstGeom prst="rect">
            <a:avLst/>
          </a:prstGeom>
          <a:noFill/>
        </p:spPr>
        <p:txBody>
          <a:bodyPr wrap="square" rtlCol="0">
            <a:spAutoFit/>
          </a:bodyPr>
          <a:lstStyle/>
          <a:p>
            <a:r>
              <a:rPr lang="en-US" sz="2800" b="1" dirty="0" smtClean="0"/>
              <a:t>The First Outing, Renoir (1875-76)</a:t>
            </a:r>
            <a:endParaRPr lang="en-US" sz="2800" b="1" dirty="0"/>
          </a:p>
        </p:txBody>
      </p:sp>
    </p:spTree>
    <p:extLst>
      <p:ext uri="{BB962C8B-B14F-4D97-AF65-F5344CB8AC3E}">
        <p14:creationId xmlns:p14="http://schemas.microsoft.com/office/powerpoint/2010/main" val="10888431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4400" y="1295400"/>
            <a:ext cx="4201897" cy="5272142"/>
          </a:xfrm>
        </p:spPr>
      </p:pic>
      <p:sp>
        <p:nvSpPr>
          <p:cNvPr id="13" name="Title 12"/>
          <p:cNvSpPr>
            <a:spLocks noGrp="1"/>
          </p:cNvSpPr>
          <p:nvPr>
            <p:ph type="title"/>
          </p:nvPr>
        </p:nvSpPr>
        <p:spPr>
          <a:xfrm>
            <a:off x="297872" y="496907"/>
            <a:ext cx="4164177" cy="685800"/>
          </a:xfrm>
        </p:spPr>
        <p:txBody>
          <a:bodyPr/>
          <a:lstStyle/>
          <a:p>
            <a:r>
              <a:rPr lang="en-US" sz="2800" b="1" dirty="0" smtClean="0"/>
              <a:t>Two Young Women in a Loge, Cassatt (1882)</a:t>
            </a:r>
            <a:endParaRPr lang="en-US" sz="2800" b="1"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1295400"/>
            <a:ext cx="4164177" cy="5257800"/>
          </a:xfrm>
          <a:prstGeom prst="rect">
            <a:avLst/>
          </a:prstGeom>
        </p:spPr>
      </p:pic>
      <p:sp>
        <p:nvSpPr>
          <p:cNvPr id="17" name="TextBox 16"/>
          <p:cNvSpPr txBox="1"/>
          <p:nvPr/>
        </p:nvSpPr>
        <p:spPr>
          <a:xfrm>
            <a:off x="4724400" y="228600"/>
            <a:ext cx="4114800" cy="954107"/>
          </a:xfrm>
          <a:prstGeom prst="rect">
            <a:avLst/>
          </a:prstGeom>
          <a:noFill/>
        </p:spPr>
        <p:txBody>
          <a:bodyPr wrap="square" rtlCol="0">
            <a:spAutoFit/>
          </a:bodyPr>
          <a:lstStyle/>
          <a:p>
            <a:r>
              <a:rPr lang="en-US" sz="2800" b="1" dirty="0" smtClean="0"/>
              <a:t>At the Concert, Renoir (1880)</a:t>
            </a:r>
            <a:endParaRPr lang="en-US" sz="2800" b="1" dirty="0"/>
          </a:p>
        </p:txBody>
      </p:sp>
    </p:spTree>
    <p:extLst>
      <p:ext uri="{BB962C8B-B14F-4D97-AF65-F5344CB8AC3E}">
        <p14:creationId xmlns:p14="http://schemas.microsoft.com/office/powerpoint/2010/main" val="15214112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6271802" cy="5136064"/>
          </a:xfrm>
        </p:spPr>
      </p:pic>
      <p:sp>
        <p:nvSpPr>
          <p:cNvPr id="3" name="Title 2"/>
          <p:cNvSpPr>
            <a:spLocks noGrp="1"/>
          </p:cNvSpPr>
          <p:nvPr>
            <p:ph type="title"/>
          </p:nvPr>
        </p:nvSpPr>
        <p:spPr>
          <a:xfrm>
            <a:off x="609600" y="457200"/>
            <a:ext cx="8077200" cy="609600"/>
          </a:xfrm>
        </p:spPr>
        <p:txBody>
          <a:bodyPr/>
          <a:lstStyle/>
          <a:p>
            <a:r>
              <a:rPr lang="en-US" sz="3200" b="1" dirty="0" smtClean="0"/>
              <a:t>Dancer with a Bouquet, Degas (1877-1879)</a:t>
            </a:r>
            <a:endParaRPr lang="en-US" sz="3200" b="1" dirty="0"/>
          </a:p>
        </p:txBody>
      </p:sp>
    </p:spTree>
    <p:extLst>
      <p:ext uri="{BB962C8B-B14F-4D97-AF65-F5344CB8AC3E}">
        <p14:creationId xmlns:p14="http://schemas.microsoft.com/office/powerpoint/2010/main" val="24612701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2545" y="2027611"/>
            <a:ext cx="3386328" cy="4650279"/>
          </a:xfrm>
        </p:spPr>
      </p:pic>
      <p:sp>
        <p:nvSpPr>
          <p:cNvPr id="3" name="Title 2"/>
          <p:cNvSpPr>
            <a:spLocks noGrp="1"/>
          </p:cNvSpPr>
          <p:nvPr>
            <p:ph type="title"/>
          </p:nvPr>
        </p:nvSpPr>
        <p:spPr>
          <a:xfrm>
            <a:off x="588818" y="990600"/>
            <a:ext cx="4343400" cy="762000"/>
          </a:xfrm>
        </p:spPr>
        <p:txBody>
          <a:bodyPr/>
          <a:lstStyle/>
          <a:p>
            <a:r>
              <a:rPr lang="en-US" sz="3200" dirty="0" smtClean="0"/>
              <a:t>Dancers at the Old Opera House, Degas (1877)</a:t>
            </a:r>
            <a:endParaRPr lang="en-US" sz="3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027612"/>
            <a:ext cx="3537180" cy="4677988"/>
          </a:xfrm>
          <a:prstGeom prst="rect">
            <a:avLst/>
          </a:prstGeom>
        </p:spPr>
      </p:pic>
      <p:sp>
        <p:nvSpPr>
          <p:cNvPr id="7" name="TextBox 6"/>
          <p:cNvSpPr txBox="1"/>
          <p:nvPr/>
        </p:nvSpPr>
        <p:spPr>
          <a:xfrm>
            <a:off x="5133109" y="152400"/>
            <a:ext cx="3505200" cy="1569660"/>
          </a:xfrm>
          <a:prstGeom prst="rect">
            <a:avLst/>
          </a:prstGeom>
          <a:noFill/>
        </p:spPr>
        <p:txBody>
          <a:bodyPr wrap="square" rtlCol="0">
            <a:spAutoFit/>
          </a:bodyPr>
          <a:lstStyle/>
          <a:p>
            <a:r>
              <a:rPr lang="en-US" sz="3200" dirty="0" smtClean="0"/>
              <a:t>The Prima Ballerina , </a:t>
            </a:r>
            <a:r>
              <a:rPr lang="en-US" sz="3200" dirty="0"/>
              <a:t>Degas (</a:t>
            </a:r>
            <a:r>
              <a:rPr lang="en-US" sz="3200" dirty="0" smtClean="0"/>
              <a:t>1876)</a:t>
            </a:r>
            <a:endParaRPr lang="en-US" sz="3200" dirty="0"/>
          </a:p>
        </p:txBody>
      </p:sp>
    </p:spTree>
    <p:extLst>
      <p:ext uri="{BB962C8B-B14F-4D97-AF65-F5344CB8AC3E}">
        <p14:creationId xmlns:p14="http://schemas.microsoft.com/office/powerpoint/2010/main" val="955663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Nadar-Self-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345" y="812586"/>
            <a:ext cx="4724400" cy="57497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66255"/>
            <a:ext cx="5708073" cy="646331"/>
          </a:xfrm>
          <a:prstGeom prst="rect">
            <a:avLst/>
          </a:prstGeom>
          <a:noFill/>
        </p:spPr>
        <p:txBody>
          <a:bodyPr wrap="square" rtlCol="0">
            <a:spAutoFit/>
          </a:bodyPr>
          <a:lstStyle/>
          <a:p>
            <a:r>
              <a:rPr lang="en-US" sz="3600" dirty="0" smtClean="0"/>
              <a:t>Felix </a:t>
            </a:r>
            <a:r>
              <a:rPr lang="en-US" sz="3600" dirty="0" err="1" smtClean="0"/>
              <a:t>Nadar</a:t>
            </a:r>
            <a:r>
              <a:rPr lang="en-US" sz="3600" dirty="0" smtClean="0"/>
              <a:t> , (1820-1910)</a:t>
            </a:r>
            <a:endParaRPr lang="en-US" sz="3600" dirty="0"/>
          </a:p>
        </p:txBody>
      </p:sp>
    </p:spTree>
    <p:extLst>
      <p:ext uri="{BB962C8B-B14F-4D97-AF65-F5344CB8AC3E}">
        <p14:creationId xmlns:p14="http://schemas.microsoft.com/office/powerpoint/2010/main" val="3792687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220</TotalTime>
  <Words>633</Words>
  <Application>Microsoft Macintosh PowerPoint</Application>
  <PresentationFormat>On-screen Show (4:3)</PresentationFormat>
  <Paragraphs>59</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Elemental</vt:lpstr>
      <vt:lpstr>Welcome to the 2013 Impressionist Appreciation Exhibit </vt:lpstr>
      <vt:lpstr>Renoir, The Loge (1874)</vt:lpstr>
      <vt:lpstr>Manet, Lola de Valence (1862)</vt:lpstr>
      <vt:lpstr>At the Opera, Damourette (1852)</vt:lpstr>
      <vt:lpstr>Woman in Black at the Opera, Cassatt (1879)</vt:lpstr>
      <vt:lpstr>Two Young Women in a Loge, Cassatt (1882)</vt:lpstr>
      <vt:lpstr>Dancer with a Bouquet, Degas (1877-1879)</vt:lpstr>
      <vt:lpstr>Dancers at the Old Opera House, Degas (1877)</vt:lpstr>
      <vt:lpstr>PowerPoint Presentation</vt:lpstr>
      <vt:lpstr>PowerPoint Presentation</vt:lpstr>
      <vt:lpstr>The Curtain, Degas (1880)</vt:lpstr>
      <vt:lpstr>La Famille Cardinal, Degas (1880-83)</vt:lpstr>
      <vt:lpstr>Dancer’s Dressing Room, Degas (1878)</vt:lpstr>
      <vt:lpstr>Degas (1879)</vt:lpstr>
      <vt:lpstr>Preparation for the Dance, Degas (1877)</vt:lpstr>
      <vt:lpstr>Waiting, Degas (1882)</vt:lpstr>
      <vt:lpstr>The Manet Family, Degas  (1880)</vt:lpstr>
      <vt:lpstr>The Rehearsal, Degas (1874)</vt:lpstr>
      <vt:lpstr>The Dance Class, Degas (1875)</vt:lpstr>
      <vt:lpstr>Jules Perrot, Bergamasco (1861)</vt:lpstr>
      <vt:lpstr>The Dance Lesson, Degas (1872)</vt:lpstr>
      <vt:lpstr>The Rehearsal, Degas (1879)</vt:lpstr>
      <vt:lpstr>Masked Ball at the Opera, Manet (1873)</vt:lpstr>
      <vt:lpstr>La Moulin de la Galette, Renoir (1876)</vt:lpstr>
      <vt:lpstr>The Shepherds, Watteau (1718-19)</vt:lpstr>
      <vt:lpstr>Moulin de la Galette (1900)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Theater, Opera, and Dance</dc:title>
  <dc:creator>Avery</dc:creator>
  <cp:lastModifiedBy>Virginia Bonner</cp:lastModifiedBy>
  <cp:revision>27</cp:revision>
  <dcterms:created xsi:type="dcterms:W3CDTF">2013-03-17T18:13:56Z</dcterms:created>
  <dcterms:modified xsi:type="dcterms:W3CDTF">2013-03-21T00:01:21Z</dcterms:modified>
</cp:coreProperties>
</file>